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6"/>
  </p:notesMasterIdLst>
  <p:sldIdLst>
    <p:sldId id="256" r:id="rId2"/>
    <p:sldId id="258" r:id="rId3"/>
    <p:sldId id="337" r:id="rId4"/>
    <p:sldId id="318" r:id="rId5"/>
    <p:sldId id="319" r:id="rId6"/>
    <p:sldId id="320" r:id="rId7"/>
    <p:sldId id="321" r:id="rId8"/>
    <p:sldId id="322" r:id="rId9"/>
    <p:sldId id="324" r:id="rId10"/>
    <p:sldId id="323" r:id="rId11"/>
    <p:sldId id="325" r:id="rId12"/>
    <p:sldId id="326" r:id="rId13"/>
    <p:sldId id="327" r:id="rId14"/>
    <p:sldId id="328" r:id="rId15"/>
    <p:sldId id="329" r:id="rId16"/>
    <p:sldId id="330" r:id="rId17"/>
    <p:sldId id="331" r:id="rId18"/>
    <p:sldId id="332" r:id="rId19"/>
    <p:sldId id="333" r:id="rId20"/>
    <p:sldId id="334" r:id="rId21"/>
    <p:sldId id="335" r:id="rId22"/>
    <p:sldId id="336" r:id="rId23"/>
    <p:sldId id="338" r:id="rId24"/>
    <p:sldId id="33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65"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5A1C84-0999-4544-9EC5-8852EFC644E3}" type="datetimeFigureOut">
              <a:rPr lang="en-US" smtClean="0"/>
              <a:pPr/>
              <a:t>05/17/11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was the first President of the </a:t>
            </a:r>
            <a:r>
              <a:rPr lang="en-US" sz="1200" b="0" i="0" u="none" strike="noStrike" kern="1200" dirty="0" smtClean="0">
                <a:solidFill>
                  <a:schemeClr val="tx1"/>
                </a:solidFill>
                <a:latin typeface="+mn-lt"/>
                <a:ea typeface="+mn-ea"/>
                <a:cs typeface="+mn-cs"/>
                <a:hlinkClick r:id="rId3" tooltip="Lutheran Church - Missouri Synod"/>
              </a:rPr>
              <a:t>Lutheran Church - Missouri Synod</a:t>
            </a:r>
            <a:r>
              <a:rPr lang="en-US" sz="1200" b="0" i="0" kern="1200" dirty="0" smtClean="0">
                <a:solidFill>
                  <a:schemeClr val="tx1"/>
                </a:solidFill>
                <a:latin typeface="+mn-lt"/>
                <a:ea typeface="+mn-ea"/>
                <a:cs typeface="+mn-cs"/>
              </a:rPr>
              <a:t> and its most influential </a:t>
            </a:r>
            <a:r>
              <a:rPr lang="en-US" sz="1200" b="0" i="0" u="none" strike="noStrike" kern="1200" dirty="0" smtClean="0">
                <a:solidFill>
                  <a:schemeClr val="tx1"/>
                </a:solidFill>
                <a:latin typeface="+mn-lt"/>
                <a:ea typeface="+mn-ea"/>
                <a:cs typeface="+mn-cs"/>
                <a:hlinkClick r:id="rId4" tooltip="Christian theology"/>
              </a:rPr>
              <a:t>theologian</a:t>
            </a:r>
            <a:r>
              <a:rPr lang="en-US" sz="1200" b="0" i="0" kern="120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4A42ABA-8554-4B98-8331-1C74EEBAE7AC}" type="datetime1">
              <a:rPr lang="en-US" smtClean="0"/>
              <a:pPr/>
              <a:t>05/17/11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F6FBBB-C30C-4121-B036-D8E6DA918D7B}" type="datetime1">
              <a:rPr lang="en-US" smtClean="0"/>
              <a:pPr/>
              <a:t>05/17/11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668DDBB-FA7E-47D7-A218-DFF7B409E715}" type="datetime1">
              <a:rPr lang="en-US" smtClean="0"/>
              <a:pPr/>
              <a:t>05/17/11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62AA055-711B-4052-B771-A6C6685D01B8}" type="datetime1">
              <a:rPr lang="en-US" smtClean="0"/>
              <a:pPr/>
              <a:t>05/17/11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531AAF1-158F-44B7-85B4-561E2EDBF88C}" type="datetime1">
              <a:rPr lang="en-US" smtClean="0"/>
              <a:pPr/>
              <a:t>05/17/11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8CB94C8-8C27-4B84-8955-50748EBAAEBE}" type="datetime1">
              <a:rPr lang="en-US" smtClean="0"/>
              <a:pPr/>
              <a:t>05/17/11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763DFDA-0694-4968-8B48-6C321019BB15}" type="datetime1">
              <a:rPr lang="en-US" smtClean="0"/>
              <a:pPr/>
              <a:t>05/17/11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726AAA2-1413-40A7-B579-FF79832E8076}" type="datetime1">
              <a:rPr lang="en-US" smtClean="0"/>
              <a:pPr/>
              <a:t>05/17/11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1DCDF90-C428-454F-A400-5E2041BBB5D4}" type="datetime1">
              <a:rPr lang="en-US" smtClean="0"/>
              <a:pPr/>
              <a:t>05/17/11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BB90C14-0E83-4E0B-81C4-1DAD9F6BE710}" type="datetime1">
              <a:rPr lang="en-US" smtClean="0"/>
              <a:pPr/>
              <a:t>05/17/11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BD0A519-1E57-4382-9DFB-5E440AAF8225}" type="datetime1">
              <a:rPr lang="en-US" smtClean="0"/>
              <a:pPr/>
              <a:t>05/17/11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03ABCD3-76D1-4A74-9960-52665CFCEF31}" type="datetime1">
              <a:rPr lang="en-US" smtClean="0"/>
              <a:pPr/>
              <a:t>05/17/11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a:t>
            </a:r>
            <a:r>
              <a:rPr lang="en-US" sz="6000" b="1" dirty="0" smtClean="0">
                <a:latin typeface="Colonna MT" pitchFamily="82" charset="0"/>
              </a:rPr>
              <a:t>Seventh </a:t>
            </a:r>
            <a:r>
              <a:rPr lang="en-US" sz="6000" b="1" dirty="0" smtClean="0">
                <a:latin typeface="Colonna MT" pitchFamily="82" charset="0"/>
              </a:rPr>
              <a:t>~</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2 </a:t>
            </a:r>
            <a:r>
              <a:rPr lang="en-US" dirty="0" smtClean="0"/>
              <a:t>Tim. 2, 15: </a:t>
            </a:r>
            <a:r>
              <a:rPr lang="en-US" dirty="0" smtClean="0"/>
              <a:t>”</a:t>
            </a:r>
            <a:r>
              <a:rPr lang="en-US" i="1" dirty="0" smtClean="0"/>
              <a:t>Study </a:t>
            </a:r>
            <a:r>
              <a:rPr lang="en-US" i="1" dirty="0" smtClean="0"/>
              <a:t>to show thyself approved unto God, a workman that </a:t>
            </a:r>
            <a:r>
              <a:rPr lang="en-US" i="1" dirty="0" err="1" smtClean="0"/>
              <a:t>needeth</a:t>
            </a:r>
            <a:r>
              <a:rPr lang="en-US" i="1" dirty="0" smtClean="0"/>
              <a:t> not to be ashamed, rightly dividing the Word of Truth.</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7. What passage from Timothy encourages us to study this art? </a:t>
            </a:r>
            <a:r>
              <a:rPr lang="en-US" sz="2800" dirty="0" smtClean="0"/>
              <a:t>(pg </a:t>
            </a:r>
            <a:r>
              <a:rPr lang="en-US" sz="2800" dirty="0" smtClean="0"/>
              <a:t>51)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Feed each person in the household with exactly the food that he or she needs. “…</a:t>
            </a:r>
            <a:r>
              <a:rPr lang="en-US" dirty="0" smtClean="0"/>
              <a:t>T</a:t>
            </a:r>
            <a:r>
              <a:rPr lang="en-US" dirty="0" smtClean="0"/>
              <a:t>hat </a:t>
            </a:r>
            <a:r>
              <a:rPr lang="en-US" dirty="0" smtClean="0"/>
              <a:t>every one is given his due portion at the proper time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8. </a:t>
            </a:r>
            <a:r>
              <a:rPr lang="en-US" sz="2800" dirty="0" smtClean="0"/>
              <a:t>In Luke 12:42-44, Jesus calls him a wise servant who is able to do </a:t>
            </a:r>
            <a:r>
              <a:rPr lang="en-US" sz="2800" i="1" dirty="0" smtClean="0"/>
              <a:t>what?</a:t>
            </a:r>
            <a:r>
              <a:rPr lang="en-US" sz="2800" dirty="0" smtClean="0"/>
              <a:t>  (</a:t>
            </a:r>
            <a:r>
              <a:rPr lang="en-US" sz="2800" dirty="0" smtClean="0"/>
              <a:t>pg </a:t>
            </a:r>
            <a:r>
              <a:rPr lang="en-US" sz="2800" dirty="0" smtClean="0"/>
              <a:t>52)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No one still lugging with him </a:t>
            </a:r>
            <a:r>
              <a:rPr lang="en-US" i="1" dirty="0" smtClean="0"/>
              <a:t>the spirit of the world </a:t>
            </a:r>
            <a:r>
              <a:rPr lang="en-US" dirty="0" smtClean="0"/>
              <a:t>can ever properly learn how to make this distinction. For the Spirit of God does not dwell in a heart in which the spirit of the world still claims a place.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9. </a:t>
            </a:r>
            <a:r>
              <a:rPr lang="en-US" sz="2800" dirty="0" smtClean="0"/>
              <a:t>You can’t practice this art, says Walther, as long as you are still lugging around </a:t>
            </a:r>
            <a:r>
              <a:rPr lang="en-US" sz="2800" i="1" dirty="0" smtClean="0"/>
              <a:t>what </a:t>
            </a:r>
            <a:r>
              <a:rPr lang="en-US" sz="2800" dirty="0" smtClean="0"/>
              <a:t> </a:t>
            </a:r>
            <a:r>
              <a:rPr lang="en-US" sz="2800" dirty="0" smtClean="0"/>
              <a:t>around with you?</a:t>
            </a:r>
            <a:r>
              <a:rPr lang="en-US" sz="2800" dirty="0" smtClean="0"/>
              <a:t> </a:t>
            </a:r>
            <a:r>
              <a:rPr lang="en-US" sz="2800" dirty="0" smtClean="0"/>
              <a:t>(pg </a:t>
            </a:r>
            <a:r>
              <a:rPr lang="en-US" sz="2800" dirty="0" smtClean="0"/>
              <a:t>52)</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He might use it wrongly - “</a:t>
            </a:r>
            <a:r>
              <a:rPr lang="en-US" dirty="0" smtClean="0"/>
              <a:t>Using the quick and sharp Word of God is not all that you have to do. With this sharp sword </a:t>
            </a:r>
            <a:r>
              <a:rPr lang="en-US" i="1" dirty="0" smtClean="0"/>
              <a:t>you may very easily slay </a:t>
            </a:r>
            <a:r>
              <a:rPr lang="en-US" i="1" dirty="0" smtClean="0"/>
              <a:t>souls  </a:t>
            </a:r>
            <a:r>
              <a:rPr lang="en-US" dirty="0" smtClean="0"/>
              <a:t>if you do not minister to their necessities.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10. </a:t>
            </a:r>
            <a:r>
              <a:rPr lang="en-US" sz="2800" dirty="0" smtClean="0"/>
              <a:t>Just like it is not enough for a physician to have a sharp scalpel, it is not enough for a Christian to use the sharp and powerful Word of God.  What might happen? </a:t>
            </a:r>
            <a:r>
              <a:rPr lang="en-US" sz="2800" dirty="0" smtClean="0"/>
              <a:t>(pg </a:t>
            </a:r>
            <a:r>
              <a:rPr lang="en-US" sz="2800" dirty="0" smtClean="0"/>
              <a:t>53)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Preach </a:t>
            </a:r>
            <a:r>
              <a:rPr lang="en-US" dirty="0" smtClean="0"/>
              <a:t>so that every hearer feels: </a:t>
            </a:r>
            <a:r>
              <a:rPr lang="en-US" i="1" dirty="0" smtClean="0"/>
              <a:t>“He means me</a:t>
            </a:r>
            <a:r>
              <a:rPr lang="en-US" i="1" dirty="0" smtClean="0"/>
              <a:t>.</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a:t>
            </a:r>
            <a:r>
              <a:rPr lang="en-US" sz="2800" dirty="0" smtClean="0"/>
              <a:t>A preacher should preach so that every hearer feels </a:t>
            </a:r>
            <a:r>
              <a:rPr lang="en-US" sz="2800" i="1" dirty="0" smtClean="0"/>
              <a:t>what? </a:t>
            </a:r>
            <a:r>
              <a:rPr lang="en-US" sz="2800" dirty="0" smtClean="0"/>
              <a:t> </a:t>
            </a:r>
            <a:r>
              <a:rPr lang="en-US" sz="2800" dirty="0" smtClean="0"/>
              <a:t>(pg </a:t>
            </a:r>
            <a:r>
              <a:rPr lang="en-US" sz="2800" dirty="0" smtClean="0"/>
              <a:t>53)</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a:t>
            </a:r>
            <a:r>
              <a:rPr lang="en-US" dirty="0" smtClean="0"/>
              <a:t>hese </a:t>
            </a:r>
            <a:r>
              <a:rPr lang="en-US" dirty="0" smtClean="0"/>
              <a:t>are speedily followed by the soft blowing of the Holy Spirit in the </a:t>
            </a:r>
            <a:r>
              <a:rPr lang="en-US" dirty="0" smtClean="0"/>
              <a:t>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a:t>
            </a:r>
            <a:r>
              <a:rPr lang="en-US" sz="2800" dirty="0" smtClean="0"/>
              <a:t>Walther notes that Luther’s sermons “…are full of thunder and lightening.” But what always follows? </a:t>
            </a:r>
            <a:r>
              <a:rPr lang="en-US" sz="2800" dirty="0" smtClean="0"/>
              <a:t>(pg </a:t>
            </a:r>
            <a:r>
              <a:rPr lang="en-US" sz="2800" dirty="0" smtClean="0"/>
              <a:t>54)</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lnSpcReduction="10000"/>
          </a:bodyPr>
          <a:lstStyle/>
          <a:p>
            <a:r>
              <a:rPr lang="en-US" dirty="0" smtClean="0"/>
              <a:t>“</a:t>
            </a:r>
            <a:r>
              <a:rPr lang="en-US" dirty="0" smtClean="0"/>
              <a:t>As long as a person is afraid of dying, he is not a child of God.” </a:t>
            </a:r>
            <a:endParaRPr lang="en-US" dirty="0" smtClean="0"/>
          </a:p>
          <a:p>
            <a:r>
              <a:rPr lang="en-US" dirty="0" smtClean="0"/>
              <a:t>“Oh, those poor worldly people! They are without any joys, any peace, any </a:t>
            </a:r>
            <a:r>
              <a:rPr lang="en-US" dirty="0" smtClean="0"/>
              <a:t>rest.”</a:t>
            </a:r>
          </a:p>
          <a:p>
            <a:r>
              <a:rPr lang="en-US" dirty="0" smtClean="0"/>
              <a:t>Again, if </a:t>
            </a:r>
            <a:r>
              <a:rPr lang="en-US" dirty="0" smtClean="0"/>
              <a:t>you were to portray Christians as being exceedingly happy people, utterly without worry and trouble of any kind ,you </a:t>
            </a:r>
            <a:r>
              <a:rPr lang="en-US" dirty="0" smtClean="0"/>
              <a:t>would not </a:t>
            </a:r>
            <a:r>
              <a:rPr lang="en-US" dirty="0" smtClean="0"/>
              <a:t>paint a true picture. </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13. </a:t>
            </a:r>
            <a:r>
              <a:rPr lang="en-US" sz="2800" dirty="0" smtClean="0"/>
              <a:t>Preachers must be careful not to make statements that aren’t true. What are three examples Walther gives?</a:t>
            </a:r>
            <a:r>
              <a:rPr lang="en-US" sz="2800" dirty="0" smtClean="0"/>
              <a:t> </a:t>
            </a:r>
            <a:r>
              <a:rPr lang="en-US" sz="2800" dirty="0" smtClean="0"/>
              <a:t>(pg </a:t>
            </a:r>
            <a:r>
              <a:rPr lang="en-US" sz="2800" dirty="0" smtClean="0"/>
              <a:t>54 bottom and 55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may be misunderstood. </a:t>
            </a:r>
            <a:r>
              <a:rPr lang="en-US" dirty="0" smtClean="0"/>
              <a:t>For instance, this statement is liable to misconstruction: “Any one sinning purposely and knowingly falls from grace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14. </a:t>
            </a:r>
            <a:r>
              <a:rPr lang="en-US" sz="2800" dirty="0" smtClean="0"/>
              <a:t>Sometimes preachers think that it is enough if they say nothing that is false.  But Walther goes further – “You should not say anything that</a:t>
            </a:r>
            <a:r>
              <a:rPr lang="en-US" sz="2800" i="1" dirty="0" smtClean="0"/>
              <a:t>…what?   (</a:t>
            </a:r>
            <a:r>
              <a:rPr lang="en-US" sz="2800" dirty="0" smtClean="0"/>
              <a:t>pg 55)</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Equally </a:t>
            </a:r>
            <a:r>
              <a:rPr lang="en-US" dirty="0" smtClean="0"/>
              <a:t>liable to misconstruction would be this statement: “Good works are not necessary; only faith.” </a:t>
            </a:r>
            <a:endParaRPr lang="en-US" dirty="0" smtClean="0"/>
          </a:p>
          <a:p>
            <a:r>
              <a:rPr lang="en-US" dirty="0" smtClean="0"/>
              <a:t>The following statement, too, would be liable to be misunderstood: “Sin does not harm a Christian.” </a:t>
            </a:r>
          </a:p>
          <a:p>
            <a:endParaRPr lang="en-US" dirty="0"/>
          </a:p>
        </p:txBody>
      </p:sp>
      <p:sp>
        <p:nvSpPr>
          <p:cNvPr id="3" name="Title 2"/>
          <p:cNvSpPr>
            <a:spLocks noGrp="1"/>
          </p:cNvSpPr>
          <p:nvPr>
            <p:ph type="title"/>
          </p:nvPr>
        </p:nvSpPr>
        <p:spPr>
          <a:xfrm>
            <a:off x="304800" y="274638"/>
            <a:ext cx="8534400" cy="1706562"/>
          </a:xfrm>
        </p:spPr>
        <p:txBody>
          <a:bodyPr anchor="ctr" anchorCtr="0">
            <a:normAutofit/>
          </a:bodyPr>
          <a:lstStyle/>
          <a:p>
            <a:r>
              <a:rPr lang="en-US" sz="2800" dirty="0" smtClean="0"/>
              <a:t>15. </a:t>
            </a:r>
            <a:r>
              <a:rPr lang="en-US" sz="2800" dirty="0" smtClean="0"/>
              <a:t>Give a couple more examples of statements that might be open to misunderstanding. </a:t>
            </a:r>
            <a:r>
              <a:rPr lang="en-US" sz="2800" dirty="0" smtClean="0"/>
              <a:t>(pg </a:t>
            </a:r>
            <a:r>
              <a:rPr lang="en-US" sz="2800" dirty="0" smtClean="0"/>
              <a:t>56 top)</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sin against the Holy Ghost.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16. </a:t>
            </a:r>
            <a:r>
              <a:rPr lang="en-US" sz="2800" dirty="0" smtClean="0"/>
              <a:t>There are also some subjects that a preacher shouldn’t just mention without explaining. Example? </a:t>
            </a:r>
            <a:r>
              <a:rPr lang="en-US" sz="2800" dirty="0" smtClean="0"/>
              <a:t>(pg </a:t>
            </a:r>
            <a:r>
              <a:rPr lang="en-US" sz="2800" dirty="0" smtClean="0"/>
              <a:t>56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fontScale="92500" lnSpcReduction="20000"/>
          </a:bodyPr>
          <a:lstStyle/>
          <a:p>
            <a:r>
              <a:rPr lang="en-US" dirty="0" smtClean="0"/>
              <a:t>In Thesis III, Walther says that rightly distinguishing Law from Gospel is “…the most difficult and highest art of Christians. It is taught only_____________ in the school of ______________.”</a:t>
            </a:r>
          </a:p>
          <a:p>
            <a:r>
              <a:rPr lang="en-US" dirty="0" smtClean="0"/>
              <a:t>Luther says that it is not difficult to </a:t>
            </a:r>
            <a:r>
              <a:rPr lang="en-US" i="1" dirty="0" smtClean="0"/>
              <a:t>know</a:t>
            </a:r>
            <a:r>
              <a:rPr lang="en-US" dirty="0" smtClean="0"/>
              <a:t> the difference between Law and Gospel – what is the difficult part?</a:t>
            </a:r>
          </a:p>
          <a:p>
            <a:r>
              <a:rPr lang="en-US" dirty="0" smtClean="0"/>
              <a:t>At what point in life is it especially dangerous to confuse Law and Gospel?</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
        <p:nvSpPr>
          <p:cNvPr id="6" name="Slide Number Placeholder 5"/>
          <p:cNvSpPr>
            <a:spLocks noGrp="1"/>
          </p:cNvSpPr>
          <p:nvPr>
            <p:ph type="sldNum" sz="quarter" idx="12"/>
          </p:nvPr>
        </p:nvSpPr>
        <p:spPr/>
        <p:txBody>
          <a:bodyPr/>
          <a:lstStyle/>
          <a:p>
            <a:fld id="{85EF05A6-58C6-4900-AE51-7F5642C47714}"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in </a:t>
            </a:r>
            <a:r>
              <a:rPr lang="en-US" i="1" dirty="0" smtClean="0"/>
              <a:t>the pastor’s private ministrations to individuals. </a:t>
            </a:r>
            <a:r>
              <a:rPr lang="en-US" i="1" dirty="0" smtClean="0"/>
              <a:t> </a:t>
            </a:r>
            <a:r>
              <a:rPr lang="en-US" dirty="0" smtClean="0"/>
              <a:t>In </a:t>
            </a:r>
            <a:r>
              <a:rPr lang="en-US" dirty="0" smtClean="0"/>
              <a:t>the pulpit he may say sundry things, hoping that they will strike home. But when people seek his pastoral counsel, he is confronted with a far greater difficulty.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17. </a:t>
            </a:r>
            <a:r>
              <a:rPr lang="en-US" sz="2800" dirty="0" smtClean="0"/>
              <a:t>Properly dividing Law and Gospel in important in preaching. But in what other area of ministry is it even more important? </a:t>
            </a:r>
            <a:r>
              <a:rPr lang="en-US" sz="2800" dirty="0" smtClean="0"/>
              <a:t>(pg </a:t>
            </a:r>
            <a:r>
              <a:rPr lang="en-US" sz="2800" dirty="0" smtClean="0"/>
              <a:t>56)</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To discover </a:t>
            </a:r>
            <a:r>
              <a:rPr lang="en-US" i="1" dirty="0" smtClean="0"/>
              <a:t>to which class these various unconverted persons belong </a:t>
            </a:r>
            <a:r>
              <a:rPr lang="en-US" i="1" dirty="0" smtClean="0"/>
              <a:t> </a:t>
            </a:r>
            <a:r>
              <a:rPr lang="en-US" dirty="0" smtClean="0"/>
              <a:t>and </a:t>
            </a:r>
            <a:r>
              <a:rPr lang="en-US" dirty="0" smtClean="0"/>
              <a:t>to apply the proper medicine to them, that is the very difficulty of which I am speaking. My object is to convince you that a preacher can be truly fitted out for his calling only by the Holy Spirit.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18. </a:t>
            </a:r>
            <a:r>
              <a:rPr lang="en-US" sz="2800" dirty="0" smtClean="0"/>
              <a:t>Is it not enough for you to know that the person to whom you are speaking is not a Christian; you also must discover </a:t>
            </a:r>
            <a:r>
              <a:rPr lang="en-US" sz="2800" i="1" dirty="0" smtClean="0"/>
              <a:t>what?</a:t>
            </a:r>
            <a:r>
              <a:rPr lang="en-US" sz="2800" dirty="0" smtClean="0"/>
              <a:t>  (</a:t>
            </a:r>
            <a:r>
              <a:rPr lang="en-US" sz="2800" dirty="0" smtClean="0"/>
              <a:t>pg </a:t>
            </a:r>
            <a:r>
              <a:rPr lang="en-US" sz="2800" dirty="0" smtClean="0"/>
              <a:t>57)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a:t>
            </a:r>
            <a:r>
              <a:rPr lang="en-US" dirty="0" smtClean="0"/>
              <a:t>he </a:t>
            </a:r>
            <a:r>
              <a:rPr lang="en-US" dirty="0" smtClean="0"/>
              <a:t>greatest difficulty is encountered </a:t>
            </a:r>
            <a:r>
              <a:rPr lang="en-US" i="1" dirty="0" smtClean="0"/>
              <a:t>in dealing with true Christians according to their particular spiritual condition. </a:t>
            </a:r>
            <a:r>
              <a:rPr lang="en-US" dirty="0" smtClean="0"/>
              <a:t>One has a weak, another a strong faith; one is cheerful, another sorrowful; one is sluggish, another burning with zeal; one has only little spiritual knowledge, another is deeply grounded in the truth.</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19.  </a:t>
            </a:r>
            <a:r>
              <a:rPr lang="en-US" sz="2800" dirty="0" smtClean="0"/>
              <a:t>Where is the </a:t>
            </a:r>
            <a:r>
              <a:rPr lang="en-US" sz="2800" i="1" dirty="0" smtClean="0"/>
              <a:t>greatest</a:t>
            </a:r>
            <a:r>
              <a:rPr lang="en-US" sz="2800" dirty="0" smtClean="0"/>
              <a:t> difficulty encountered? (pg 57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…it </a:t>
            </a:r>
            <a:r>
              <a:rPr lang="en-US" dirty="0" smtClean="0"/>
              <a:t>is of the utmost importance for him to understand </a:t>
            </a:r>
            <a:r>
              <a:rPr lang="en-US" i="1" dirty="0" smtClean="0"/>
              <a:t>temperaments.</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20.  Any Christian – but pastors especially – must understand </a:t>
            </a:r>
            <a:r>
              <a:rPr lang="en-US" sz="2800" i="1" dirty="0" smtClean="0"/>
              <a:t>what</a:t>
            </a:r>
            <a:r>
              <a:rPr lang="en-US" sz="2800" dirty="0" smtClean="0"/>
              <a:t> in order to correctly judge and treat people? </a:t>
            </a:r>
            <a:r>
              <a:rPr lang="en-US" sz="2800" dirty="0" smtClean="0"/>
              <a:t>(pg </a:t>
            </a:r>
            <a:r>
              <a:rPr lang="en-US" sz="2800" dirty="0" smtClean="0"/>
              <a:t>57)</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God. “</a:t>
            </a:r>
            <a:r>
              <a:rPr lang="en-US" dirty="0" smtClean="0"/>
              <a:t>An ordinary preacher may be an excellent theologian, and another, though </a:t>
            </a:r>
            <a:r>
              <a:rPr lang="en-US" dirty="0" smtClean="0"/>
              <a:t>he </a:t>
            </a:r>
            <a:r>
              <a:rPr lang="en-US" dirty="0" smtClean="0"/>
              <a:t>has studied all the languages, and God knows what other things besides, may not even be worthy of the name of theologian. </a:t>
            </a:r>
            <a:r>
              <a:rPr lang="en-US" i="1" dirty="0" smtClean="0"/>
              <a:t>Not man, but God, makes theologians. </a:t>
            </a:r>
            <a:r>
              <a:rPr lang="en-US" dirty="0" smtClean="0"/>
              <a:t>If you think that this statement goes to far, you are still blind.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21. Who is it alone who makes theologians, according to Luther? </a:t>
            </a:r>
            <a:r>
              <a:rPr lang="en-US" sz="2800" dirty="0" smtClean="0"/>
              <a:t>(pg </a:t>
            </a:r>
            <a:r>
              <a:rPr lang="en-US" sz="2800" dirty="0" smtClean="0"/>
              <a:t>58 bottom)</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i="1" dirty="0" smtClean="0"/>
              <a:t>Rightly distinguishing the Law and the Gospel is the most difficult and the highest art of Christians in general and of theologians in particular. It is taught only by the Holy Spirit in the school of experience.</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III</a:t>
            </a:r>
            <a:br>
              <a:rPr lang="en-US" sz="7300" dirty="0" smtClean="0">
                <a:latin typeface="Colonna MT" pitchFamily="82" charset="0"/>
              </a:rPr>
            </a:br>
            <a:endParaRPr lang="en-US"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intellectually gifted! - “</a:t>
            </a:r>
            <a:r>
              <a:rPr lang="en-US" dirty="0" smtClean="0"/>
              <a:t>As </a:t>
            </a:r>
            <a:r>
              <a:rPr lang="en-US" dirty="0" smtClean="0"/>
              <a:t>a matter of fact, the better gifts and the greater knowledge a person possesses, the more easily he is tempted to self-esteem and self-reliance, the more he is apt to take matters easy, and, accordingly, he never arrives at the knowledge of the proper connection and the proper distinction of these doctrines.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1. </a:t>
            </a:r>
            <a:r>
              <a:rPr lang="en-US" sz="2800" dirty="0" smtClean="0"/>
              <a:t>We might think that only very wise theologians could master this knowledge. But what kind of people have the most trouble, according to Walther? </a:t>
            </a:r>
            <a:r>
              <a:rPr lang="en-US" sz="2800" dirty="0" smtClean="0"/>
              <a:t>(pg </a:t>
            </a:r>
            <a:r>
              <a:rPr lang="en-US" sz="2800" dirty="0" smtClean="0"/>
              <a:t>50, middle)</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…Yet </a:t>
            </a:r>
            <a:r>
              <a:rPr lang="en-US" dirty="0" smtClean="0"/>
              <a:t>the good man, upon the whole, accomplished little because </a:t>
            </a:r>
            <a:r>
              <a:rPr lang="en-US" i="1" dirty="0" smtClean="0"/>
              <a:t>he was poor in distinguishing the Law from the Gospel</a:t>
            </a:r>
            <a:r>
              <a:rPr lang="en-US" dirty="0" smtClean="0"/>
              <a:t>, habitually mingling the one doctrine with the other.</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 </a:t>
            </a:r>
            <a:r>
              <a:rPr lang="en-US" sz="2800" dirty="0" smtClean="0"/>
              <a:t>Chrysostom was a 4</a:t>
            </a:r>
            <a:r>
              <a:rPr lang="en-US" sz="2800" baseline="30000" dirty="0" smtClean="0"/>
              <a:t>th</a:t>
            </a:r>
            <a:r>
              <a:rPr lang="en-US" sz="2800" dirty="0" smtClean="0"/>
              <a:t> century Christian bishop, know as “the golden-mouthed” because of his fine preaching. But what ruined it all, according to Walther? </a:t>
            </a:r>
            <a:r>
              <a:rPr lang="en-US" sz="2800" dirty="0" smtClean="0"/>
              <a:t>(pg </a:t>
            </a:r>
            <a:r>
              <a:rPr lang="en-US" sz="2800" dirty="0" smtClean="0"/>
              <a:t>50)</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i="1" dirty="0" smtClean="0"/>
              <a:t>He taught that a person becomes righteous in </a:t>
            </a:r>
            <a:r>
              <a:rPr lang="en-US" i="1" dirty="0" smtClean="0"/>
              <a:t>the </a:t>
            </a:r>
            <a:r>
              <a:rPr lang="en-US" i="1" dirty="0" smtClean="0"/>
              <a:t>sight of God</a:t>
            </a:r>
            <a:r>
              <a:rPr lang="en-US" dirty="0" smtClean="0"/>
              <a:t>, not by the righteousness which Christ, by His bitter suffering and death, has acquired for him, but </a:t>
            </a:r>
            <a:r>
              <a:rPr lang="en-US" i="1" dirty="0" smtClean="0"/>
              <a:t>by the indwelling of Christ </a:t>
            </a:r>
            <a:r>
              <a:rPr lang="en-US" dirty="0" smtClean="0"/>
              <a:t>with His essential divine righteousness in a person.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3. </a:t>
            </a:r>
            <a:r>
              <a:rPr lang="en-US" sz="2800" dirty="0" smtClean="0"/>
              <a:t>Andrew </a:t>
            </a:r>
            <a:r>
              <a:rPr lang="en-US" sz="2800" dirty="0" err="1" smtClean="0"/>
              <a:t>Osiander</a:t>
            </a:r>
            <a:r>
              <a:rPr lang="en-US" sz="2800" dirty="0" smtClean="0"/>
              <a:t> was a Reformation-era example of someone with the same problem. What teaching of his confused Law and Gospel?</a:t>
            </a:r>
            <a:r>
              <a:rPr lang="en-US" sz="2800" dirty="0" smtClean="0"/>
              <a:t> </a:t>
            </a:r>
            <a:r>
              <a:rPr lang="en-US" sz="2800" dirty="0" smtClean="0"/>
              <a:t>(pg </a:t>
            </a:r>
            <a:r>
              <a:rPr lang="en-US" sz="2800" dirty="0" smtClean="0"/>
              <a:t>51)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Ministers </a:t>
            </a:r>
            <a:r>
              <a:rPr lang="en-US" dirty="0" smtClean="0"/>
              <a:t>who may be classed among </a:t>
            </a:r>
            <a:r>
              <a:rPr lang="en-US" i="1" dirty="0" smtClean="0"/>
              <a:t>the poorest intellectually</a:t>
            </a:r>
            <a:r>
              <a:rPr lang="en-US" dirty="0" smtClean="0"/>
              <a:t> not infrequently are found to be the best preachers</a:t>
            </a:r>
            <a:r>
              <a:rPr lang="en-US" dirty="0" smtClean="0"/>
              <a:t>”</a:t>
            </a:r>
          </a:p>
          <a:p>
            <a:r>
              <a:rPr lang="en-US" dirty="0" smtClean="0"/>
              <a:t>Because “…they </a:t>
            </a:r>
            <a:r>
              <a:rPr lang="en-US" dirty="0" smtClean="0"/>
              <a:t>have duly </a:t>
            </a:r>
            <a:r>
              <a:rPr lang="en-US" u="sng" dirty="0" smtClean="0"/>
              <a:t>experienced</a:t>
            </a:r>
            <a:r>
              <a:rPr lang="en-US" dirty="0" smtClean="0"/>
              <a:t> the force of the Law and the consolation of the </a:t>
            </a:r>
            <a:r>
              <a:rPr lang="en-US" dirty="0" smtClean="0"/>
              <a:t>Gospel.”</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4. </a:t>
            </a:r>
            <a:r>
              <a:rPr lang="en-US" sz="2800" dirty="0" smtClean="0"/>
              <a:t>According to Walther, which ministers often make the best preachers? Why is that? (pg 51)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“H</a:t>
            </a:r>
            <a:r>
              <a:rPr lang="en-US" dirty="0" smtClean="0"/>
              <a:t>e </a:t>
            </a:r>
            <a:r>
              <a:rPr lang="en-US" dirty="0" smtClean="0"/>
              <a:t>will best learn this art who has attained to the love of his Lord Jesus and has experienced the power of the Law and the Gospel.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5. </a:t>
            </a:r>
            <a:r>
              <a:rPr lang="en-US" sz="2800" dirty="0" smtClean="0"/>
              <a:t>Who will “best learn this art,” according to Walther? </a:t>
            </a:r>
            <a:r>
              <a:rPr lang="en-US" sz="2800" dirty="0" smtClean="0"/>
              <a:t>(pg </a:t>
            </a:r>
            <a:r>
              <a:rPr lang="en-US" sz="2800" dirty="0" smtClean="0"/>
              <a:t>51)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None of them! “</a:t>
            </a:r>
            <a:r>
              <a:rPr lang="en-US" i="1" dirty="0" smtClean="0"/>
              <a:t>E</a:t>
            </a:r>
            <a:r>
              <a:rPr lang="en-US" i="1" dirty="0" smtClean="0"/>
              <a:t>verything </a:t>
            </a:r>
            <a:r>
              <a:rPr lang="en-US" i="1" dirty="0" smtClean="0"/>
              <a:t>else </a:t>
            </a:r>
            <a:r>
              <a:rPr lang="en-US" dirty="0" smtClean="0"/>
              <a:t>that a theologian must know is of less value than this art.</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6. A theologian must have much knowledge and many skills. How many of these are more important than the ability to rightly divide Law and Gospel? (pg 51)</a:t>
            </a:r>
            <a:endParaRPr lang="en-US" sz="2800" dirty="0"/>
          </a:p>
        </p:txBody>
      </p:sp>
      <p:sp>
        <p:nvSpPr>
          <p:cNvPr id="4" name="Slide Number Placeholder 3"/>
          <p:cNvSpPr>
            <a:spLocks noGrp="1"/>
          </p:cNvSpPr>
          <p:nvPr>
            <p:ph type="sldNum" sz="quarter" idx="12"/>
          </p:nvPr>
        </p:nvSpPr>
        <p:spPr/>
        <p:txBody>
          <a:bodyPr/>
          <a:lstStyle/>
          <a:p>
            <a:fld id="{85EF05A6-58C6-4900-AE51-7F5642C47714}"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465</TotalTime>
  <Words>1492</Words>
  <Application>Microsoft Office PowerPoint</Application>
  <PresentationFormat>On-screen Show (4:3)</PresentationFormat>
  <Paragraphs>102</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The Proper Distinction Between Law and Gospel  by CFW Walther</vt:lpstr>
      <vt:lpstr>Review: </vt:lpstr>
      <vt:lpstr> Thesis III </vt:lpstr>
      <vt:lpstr>1. We might think that only very wise theologians could master this knowledge. But what kind of people have the most trouble, according to Walther? (pg 50, middle)</vt:lpstr>
      <vt:lpstr>2. Chrysostom was a 4th century Christian bishop, know as “the golden-mouthed” because of his fine preaching. But what ruined it all, according to Walther? (pg 50)</vt:lpstr>
      <vt:lpstr>3. Andrew Osiander was a Reformation-era example of someone with the same problem. What teaching of his confused Law and Gospel? (pg 51)</vt:lpstr>
      <vt:lpstr>4. According to Walther, which ministers often make the best preachers? Why is that? (pg 51)</vt:lpstr>
      <vt:lpstr>5. Who will “best learn this art,” according to Walther? (pg 51)</vt:lpstr>
      <vt:lpstr>6. A theologian must have much knowledge and many skills. How many of these are more important than the ability to rightly divide Law and Gospel? (pg 51)</vt:lpstr>
      <vt:lpstr>7. What passage from Timothy encourages us to study this art? (pg 51)</vt:lpstr>
      <vt:lpstr>8. In Luke 12:42-44, Jesus calls him a wise servant who is able to do what?  (pg 52)</vt:lpstr>
      <vt:lpstr>9. You can’t practice this art, says Walther, as long as you are still lugging around what  around with you? (pg 52)</vt:lpstr>
      <vt:lpstr>10. Just like it is not enough for a physician to have a sharp scalpel, it is not enough for a Christian to use the sharp and powerful Word of God.  What might happen? (pg 53)</vt:lpstr>
      <vt:lpstr>11. A preacher should preach so that every hearer feels what?  (pg 53)</vt:lpstr>
      <vt:lpstr>12. Walther notes that Luther’s sermons “…are full of thunder and lightening.” But what always follows? (pg 54)</vt:lpstr>
      <vt:lpstr>13. Preachers must be careful not to make statements that aren’t true. What are three examples Walther gives? (pg 54 bottom and 55 top)</vt:lpstr>
      <vt:lpstr>14. Sometimes preachers think that it is enough if they say nothing that is false.  But Walther goes further – “You should not say anything that…what?   (pg 55)</vt:lpstr>
      <vt:lpstr>15. Give a couple more examples of statements that might be open to misunderstanding. (pg 56 top)</vt:lpstr>
      <vt:lpstr>16. There are also some subjects that a preacher shouldn’t just mention without explaining. Example? (pg 56 middle)</vt:lpstr>
      <vt:lpstr>17. Properly dividing Law and Gospel in important in preaching. But in what other area of ministry is it even more important? (pg 56)</vt:lpstr>
      <vt:lpstr>18. Is it not enough for you to know that the person to whom you are speaking is not a Christian; you also must discover what?  (pg 57)</vt:lpstr>
      <vt:lpstr>19.  Where is the greatest difficulty encountered? (pg 57 middle)</vt:lpstr>
      <vt:lpstr>20.  Any Christian – but pastors especially – must understand what in order to correctly judge and treat people? (pg 57)</vt:lpstr>
      <vt:lpstr>21. Who is it alone who makes theologians, according to Luther? (pg 58 bottom)</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39</cp:revision>
  <dcterms:created xsi:type="dcterms:W3CDTF">2011-01-18T19:12:19Z</dcterms:created>
  <dcterms:modified xsi:type="dcterms:W3CDTF">2011-05-17T19:56:35Z</dcterms:modified>
</cp:coreProperties>
</file>